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6" r:id="rId2"/>
    <p:sldId id="261" r:id="rId3"/>
    <p:sldId id="264" r:id="rId4"/>
    <p:sldId id="265" r:id="rId5"/>
    <p:sldId id="266" r:id="rId6"/>
    <p:sldId id="275" r:id="rId7"/>
    <p:sldId id="267" r:id="rId8"/>
    <p:sldId id="269" r:id="rId9"/>
    <p:sldId id="268" r:id="rId10"/>
    <p:sldId id="270" r:id="rId11"/>
    <p:sldId id="271" r:id="rId12"/>
    <p:sldId id="272" r:id="rId13"/>
    <p:sldId id="27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32" autoAdjust="0"/>
  </p:normalViewPr>
  <p:slideViewPr>
    <p:cSldViewPr>
      <p:cViewPr varScale="1">
        <p:scale>
          <a:sx n="39" d="100"/>
          <a:sy n="39" d="100"/>
        </p:scale>
        <p:origin x="1340" y="2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98378-FACD-4FD4-BB52-7E9FA56E4F54}" type="datetimeFigureOut">
              <a:rPr lang="en-US" smtClean="0"/>
              <a:t>6/12/2017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7E3F5-1A7F-48F0-80C3-77C0E8ED7475}" type="slidenum">
              <a:rPr lang="en-US" smtClean="0"/>
              <a:t>‹#›</a:t>
            </a:fld>
            <a:endParaRPr lang="en-US"/>
          </a:p>
        </p:txBody>
      </p:sp>
    </p:spTree>
    <p:extLst>
      <p:ext uri="{BB962C8B-B14F-4D97-AF65-F5344CB8AC3E}">
        <p14:creationId xmlns:p14="http://schemas.microsoft.com/office/powerpoint/2010/main" val="505163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President should delegate obtaining speakers, i.e. the PD&amp;E committee, for speakers and workshop events. President should oversee all activities for continuity to staying with the goals and focus of the chapter.</a:t>
            </a:r>
          </a:p>
          <a:p>
            <a:endParaRPr lang="en-US" dirty="0"/>
          </a:p>
        </p:txBody>
      </p:sp>
      <p:sp>
        <p:nvSpPr>
          <p:cNvPr id="4" name="Slide Number Placeholder 3"/>
          <p:cNvSpPr>
            <a:spLocks noGrp="1"/>
          </p:cNvSpPr>
          <p:nvPr>
            <p:ph type="sldNum" sz="quarter" idx="10"/>
          </p:nvPr>
        </p:nvSpPr>
        <p:spPr/>
        <p:txBody>
          <a:bodyPr/>
          <a:lstStyle/>
          <a:p>
            <a:fld id="{81E7E3F5-1A7F-48F0-80C3-77C0E8ED7475}" type="slidenum">
              <a:rPr lang="en-US" smtClean="0"/>
              <a:t>3</a:t>
            </a:fld>
            <a:endParaRPr lang="en-US"/>
          </a:p>
        </p:txBody>
      </p:sp>
    </p:spTree>
    <p:extLst>
      <p:ext uri="{BB962C8B-B14F-4D97-AF65-F5344CB8AC3E}">
        <p14:creationId xmlns:p14="http://schemas.microsoft.com/office/powerpoint/2010/main" val="183021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difference between Bylaws, Standing Rules and Policies &amp; Procedures. Bylaws are set by the National Board for the governance of the Association as well as the Chapter (Section C) and cannot be changed by chapters or members. Standing Rules better define the governance of all proceedings of the Chapter and of the Board of Directors, except where inconsistent with the Bylaws, and shall be subject to any Standing Rule which have been or may be adopted. As of this writing there are 6 Standing Rules that must be adopted by each chapter and SR #1 identifies other rules that need to be included in the Chapter Standing Rules. Policies and Procedures identify more of the Chapter’s protocols, awards, or other information that would not be considered as a Standing Rule.  Examples of a P&amp;P could include the name and purpose of a chapter specific award, the processes for historic storage, the guideline to clearly outline reimbursements, etc.  The Standing Rules (other than the first 6) as well as the P&amp;P can be changed by the Chapter but cannot be in conflict with the Bylaws. </a:t>
            </a:r>
          </a:p>
        </p:txBody>
      </p:sp>
      <p:sp>
        <p:nvSpPr>
          <p:cNvPr id="4" name="Slide Number Placeholder 3"/>
          <p:cNvSpPr>
            <a:spLocks noGrp="1"/>
          </p:cNvSpPr>
          <p:nvPr>
            <p:ph type="sldNum" sz="quarter" idx="10"/>
          </p:nvPr>
        </p:nvSpPr>
        <p:spPr/>
        <p:txBody>
          <a:bodyPr/>
          <a:lstStyle/>
          <a:p>
            <a:fld id="{81E7E3F5-1A7F-48F0-80C3-77C0E8ED7475}" type="slidenum">
              <a:rPr lang="en-US" smtClean="0"/>
              <a:t>5</a:t>
            </a:fld>
            <a:endParaRPr lang="en-US"/>
          </a:p>
        </p:txBody>
      </p:sp>
    </p:spTree>
    <p:extLst>
      <p:ext uri="{BB962C8B-B14F-4D97-AF65-F5344CB8AC3E}">
        <p14:creationId xmlns:p14="http://schemas.microsoft.com/office/powerpoint/2010/main" val="387515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legal responsibility of any Board of Directors (profit or non-profit) is the Duty of Care, Duty of Loyalty and Duty of Obedience.  The last four bullet points are methods of maintaining the legal (and moral) responsibility.  As a member of the Board of Directors you are the management of ‘your business’.</a:t>
            </a:r>
          </a:p>
        </p:txBody>
      </p:sp>
      <p:sp>
        <p:nvSpPr>
          <p:cNvPr id="4" name="Slide Number Placeholder 3"/>
          <p:cNvSpPr>
            <a:spLocks noGrp="1"/>
          </p:cNvSpPr>
          <p:nvPr>
            <p:ph type="sldNum" sz="quarter" idx="10"/>
          </p:nvPr>
        </p:nvSpPr>
        <p:spPr/>
        <p:txBody>
          <a:bodyPr/>
          <a:lstStyle/>
          <a:p>
            <a:fld id="{81E7E3F5-1A7F-48F0-80C3-77C0E8ED7475}" type="slidenum">
              <a:rPr lang="en-US" smtClean="0"/>
              <a:t>6</a:t>
            </a:fld>
            <a:endParaRPr lang="en-US"/>
          </a:p>
        </p:txBody>
      </p:sp>
    </p:spTree>
    <p:extLst>
      <p:ext uri="{BB962C8B-B14F-4D97-AF65-F5344CB8AC3E}">
        <p14:creationId xmlns:p14="http://schemas.microsoft.com/office/powerpoint/2010/main" val="204730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08FCBD4-1504-4388-B48B-C11DBE2E4F92}" type="datetimeFigureOut">
              <a:rPr lang="en-US"/>
              <a:pPr>
                <a:defRPr/>
              </a:pPr>
              <a:t>6/12/2017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3B1DA60-06F1-4A2E-864D-5F7C1F74CB2D}" type="slidenum">
              <a:rPr lang="en-US" altLang="en-US"/>
              <a:pPr/>
              <a:t>‹#›</a:t>
            </a:fld>
            <a:endParaRPr lang="en-US" altLang="en-US" dirty="0"/>
          </a:p>
        </p:txBody>
      </p:sp>
    </p:spTree>
    <p:extLst>
      <p:ext uri="{BB962C8B-B14F-4D97-AF65-F5344CB8AC3E}">
        <p14:creationId xmlns:p14="http://schemas.microsoft.com/office/powerpoint/2010/main" val="33023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A42B556-C36D-4C4E-A0C3-F83CC89253BC}" type="datetimeFigureOut">
              <a:rPr lang="en-US"/>
              <a:pPr>
                <a:defRPr/>
              </a:pPr>
              <a:t>6/12/2017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B9ACB04-24D3-4ACE-BDAC-DCBE7951659C}" type="slidenum">
              <a:rPr lang="en-US" altLang="en-US"/>
              <a:pPr/>
              <a:t>‹#›</a:t>
            </a:fld>
            <a:endParaRPr lang="en-US" altLang="en-US" dirty="0"/>
          </a:p>
        </p:txBody>
      </p:sp>
    </p:spTree>
    <p:extLst>
      <p:ext uri="{BB962C8B-B14F-4D97-AF65-F5344CB8AC3E}">
        <p14:creationId xmlns:p14="http://schemas.microsoft.com/office/powerpoint/2010/main" val="89746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15DFA90-E46B-4B02-A4AD-CF98F4D85292}" type="datetimeFigureOut">
              <a:rPr lang="en-US"/>
              <a:pPr>
                <a:defRPr/>
              </a:pPr>
              <a:t>6/12/2017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45C9E2D0-51A9-4FC3-8299-5D23BF37AC80}" type="slidenum">
              <a:rPr lang="en-US" altLang="en-US"/>
              <a:pPr/>
              <a:t>‹#›</a:t>
            </a:fld>
            <a:endParaRPr lang="en-US" altLang="en-US" dirty="0"/>
          </a:p>
        </p:txBody>
      </p:sp>
    </p:spTree>
    <p:extLst>
      <p:ext uri="{BB962C8B-B14F-4D97-AF65-F5344CB8AC3E}">
        <p14:creationId xmlns:p14="http://schemas.microsoft.com/office/powerpoint/2010/main" val="217371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FD709C-812D-44D7-9FB9-48E6478B8DE8}" type="datetimeFigureOut">
              <a:rPr lang="en-US"/>
              <a:pPr>
                <a:defRPr/>
              </a:pPr>
              <a:t>6/12/2017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BA49DD3-9067-4A22-A208-D6D243BF1498}" type="slidenum">
              <a:rPr lang="en-US" altLang="en-US"/>
              <a:pPr/>
              <a:t>‹#›</a:t>
            </a:fld>
            <a:endParaRPr lang="en-US" altLang="en-US" dirty="0"/>
          </a:p>
        </p:txBody>
      </p:sp>
    </p:spTree>
    <p:extLst>
      <p:ext uri="{BB962C8B-B14F-4D97-AF65-F5344CB8AC3E}">
        <p14:creationId xmlns:p14="http://schemas.microsoft.com/office/powerpoint/2010/main" val="285086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A7C2892-B16D-4A70-848D-9EA3420E8CB8}" type="datetimeFigureOut">
              <a:rPr lang="en-US"/>
              <a:pPr>
                <a:defRPr/>
              </a:pPr>
              <a:t>6/12/2017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5229395D-E09F-4184-A620-E212A1316796}" type="slidenum">
              <a:rPr lang="en-US" altLang="en-US"/>
              <a:pPr/>
              <a:t>‹#›</a:t>
            </a:fld>
            <a:endParaRPr lang="en-US" altLang="en-US" dirty="0"/>
          </a:p>
        </p:txBody>
      </p:sp>
    </p:spTree>
    <p:extLst>
      <p:ext uri="{BB962C8B-B14F-4D97-AF65-F5344CB8AC3E}">
        <p14:creationId xmlns:p14="http://schemas.microsoft.com/office/powerpoint/2010/main" val="292189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DCE91C8-BBFC-4FC1-819F-1CF2073167FF}" type="datetimeFigureOut">
              <a:rPr lang="en-US"/>
              <a:pPr>
                <a:defRPr/>
              </a:pPr>
              <a:t>6/12/2017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C6EDA4D-0E20-4604-B9EE-59D52A46D933}" type="slidenum">
              <a:rPr lang="en-US" altLang="en-US"/>
              <a:pPr/>
              <a:t>‹#›</a:t>
            </a:fld>
            <a:endParaRPr lang="en-US" altLang="en-US" dirty="0"/>
          </a:p>
        </p:txBody>
      </p:sp>
    </p:spTree>
    <p:extLst>
      <p:ext uri="{BB962C8B-B14F-4D97-AF65-F5344CB8AC3E}">
        <p14:creationId xmlns:p14="http://schemas.microsoft.com/office/powerpoint/2010/main" val="129538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3FF5BC-A02D-4DB1-89E9-2A0A3A361AF6}" type="datetimeFigureOut">
              <a:rPr lang="en-US"/>
              <a:pPr>
                <a:defRPr/>
              </a:pPr>
              <a:t>6/12/2017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99612901-CDC3-4138-A289-BCF494588126}" type="slidenum">
              <a:rPr lang="en-US" altLang="en-US"/>
              <a:pPr/>
              <a:t>‹#›</a:t>
            </a:fld>
            <a:endParaRPr lang="en-US" altLang="en-US" dirty="0"/>
          </a:p>
        </p:txBody>
      </p:sp>
    </p:spTree>
    <p:extLst>
      <p:ext uri="{BB962C8B-B14F-4D97-AF65-F5344CB8AC3E}">
        <p14:creationId xmlns:p14="http://schemas.microsoft.com/office/powerpoint/2010/main" val="333690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0FBEFAE-3D47-4046-8A64-B3CB9BD198AF}" type="datetimeFigureOut">
              <a:rPr lang="en-US"/>
              <a:pPr>
                <a:defRPr/>
              </a:pPr>
              <a:t>6/12/2017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CA8FCA4-1A59-4769-9D41-967879104276}" type="slidenum">
              <a:rPr lang="en-US" altLang="en-US"/>
              <a:pPr/>
              <a:t>‹#›</a:t>
            </a:fld>
            <a:endParaRPr lang="en-US" altLang="en-US" dirty="0"/>
          </a:p>
        </p:txBody>
      </p:sp>
    </p:spTree>
    <p:extLst>
      <p:ext uri="{BB962C8B-B14F-4D97-AF65-F5344CB8AC3E}">
        <p14:creationId xmlns:p14="http://schemas.microsoft.com/office/powerpoint/2010/main" val="246073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7F5839-8325-4F31-B92F-D974B623E0A8}" type="datetimeFigureOut">
              <a:rPr lang="en-US"/>
              <a:pPr>
                <a:defRPr/>
              </a:pPr>
              <a:t>6/12/2017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5A14C6A-765E-4C93-B617-C23046E2BCD8}" type="slidenum">
              <a:rPr lang="en-US" altLang="en-US"/>
              <a:pPr/>
              <a:t>‹#›</a:t>
            </a:fld>
            <a:endParaRPr lang="en-US" altLang="en-US" dirty="0"/>
          </a:p>
        </p:txBody>
      </p:sp>
    </p:spTree>
    <p:extLst>
      <p:ext uri="{BB962C8B-B14F-4D97-AF65-F5344CB8AC3E}">
        <p14:creationId xmlns:p14="http://schemas.microsoft.com/office/powerpoint/2010/main" val="26818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7196D87-762C-434D-BE1B-973039F42A76}" type="datetimeFigureOut">
              <a:rPr lang="en-US"/>
              <a:pPr>
                <a:defRPr/>
              </a:pPr>
              <a:t>6/12/2017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0BA4B0A-FC83-4A25-AAEB-BD7684D7106F}" type="slidenum">
              <a:rPr lang="en-US" altLang="en-US"/>
              <a:pPr/>
              <a:t>‹#›</a:t>
            </a:fld>
            <a:endParaRPr lang="en-US" altLang="en-US" dirty="0"/>
          </a:p>
        </p:txBody>
      </p:sp>
    </p:spTree>
    <p:extLst>
      <p:ext uri="{BB962C8B-B14F-4D97-AF65-F5344CB8AC3E}">
        <p14:creationId xmlns:p14="http://schemas.microsoft.com/office/powerpoint/2010/main" val="270579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FFBFE0-E15C-4E7E-8492-77A85C123864}" type="datetimeFigureOut">
              <a:rPr lang="en-US"/>
              <a:pPr>
                <a:defRPr/>
              </a:pPr>
              <a:t>6/12/2017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6DE9DBEB-9EF4-4D5E-8801-697F604673C2}" type="slidenum">
              <a:rPr lang="en-US" altLang="en-US"/>
              <a:pPr/>
              <a:t>‹#›</a:t>
            </a:fld>
            <a:endParaRPr lang="en-US" altLang="en-US" dirty="0"/>
          </a:p>
        </p:txBody>
      </p:sp>
    </p:spTree>
    <p:extLst>
      <p:ext uri="{BB962C8B-B14F-4D97-AF65-F5344CB8AC3E}">
        <p14:creationId xmlns:p14="http://schemas.microsoft.com/office/powerpoint/2010/main" val="26505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7A7DB70-B9D7-4E8E-A6CF-1ECE0881D2C8}" type="datetimeFigureOut">
              <a:rPr lang="en-US"/>
              <a:pPr>
                <a:defRPr/>
              </a:pPr>
              <a:t>6/12/2017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2E18DE4-3CD5-4A17-988C-A53EFB2A78A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2006"/>
            <a:ext cx="8229600" cy="4648200"/>
          </a:xfrm>
        </p:spPr>
        <p:txBody>
          <a:bodyPr/>
          <a:lstStyle/>
          <a:p>
            <a:r>
              <a:rPr lang="en-US" sz="4800" dirty="0"/>
              <a:t>NAWIC CHAPTER LEADERSHIP</a:t>
            </a:r>
            <a:br>
              <a:rPr lang="en-US" sz="4800" dirty="0"/>
            </a:br>
            <a:r>
              <a:rPr lang="en-US" sz="4800" dirty="0"/>
              <a:t>DUTIES, ROLES &amp; RESPONSIBILITIES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85800" y="392201"/>
            <a:ext cx="1320609" cy="1960796"/>
          </a:xfrm>
          <a:prstGeom prst="rect">
            <a:avLst/>
          </a:prstGeom>
        </p:spPr>
      </p:pic>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791200" y="664152"/>
            <a:ext cx="2416585" cy="1528486"/>
          </a:xfrm>
          <a:prstGeom prst="rect">
            <a:avLst/>
          </a:prstGeom>
        </p:spPr>
      </p:pic>
      <p:sp>
        <p:nvSpPr>
          <p:cNvPr id="7" name="Rectangle 6"/>
          <p:cNvSpPr/>
          <p:nvPr/>
        </p:nvSpPr>
        <p:spPr>
          <a:xfrm>
            <a:off x="0" y="0"/>
            <a:ext cx="9144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78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Treasurer</a:t>
            </a:r>
          </a:p>
        </p:txBody>
      </p:sp>
      <p:sp>
        <p:nvSpPr>
          <p:cNvPr id="9219" name="Content Placeholder 2"/>
          <p:cNvSpPr>
            <a:spLocks noGrp="1"/>
          </p:cNvSpPr>
          <p:nvPr>
            <p:ph idx="1"/>
          </p:nvPr>
        </p:nvSpPr>
        <p:spPr>
          <a:xfrm>
            <a:off x="457200" y="1600200"/>
            <a:ext cx="8229600" cy="4114799"/>
          </a:xfrm>
        </p:spPr>
        <p:txBody>
          <a:bodyPr/>
          <a:lstStyle/>
          <a:p>
            <a:r>
              <a:rPr lang="en-US" altLang="en-US" sz="2400" dirty="0">
                <a:latin typeface="Century Gothic" panose="020B0502020202020204" pitchFamily="34" charset="0"/>
              </a:rPr>
              <a:t>The Treasurer shall be the custodian of all funds…</a:t>
            </a:r>
          </a:p>
          <a:p>
            <a:pPr lvl="1">
              <a:spcAft>
                <a:spcPts val="600"/>
              </a:spcAft>
            </a:pPr>
            <a:r>
              <a:rPr lang="en-US" altLang="en-US" sz="2000" dirty="0">
                <a:latin typeface="Century Gothic" panose="020B0502020202020204" pitchFamily="34" charset="0"/>
              </a:rPr>
              <a:t>One of three Officers authorized to countersign all checks</a:t>
            </a:r>
          </a:p>
          <a:p>
            <a:pPr lvl="1">
              <a:spcAft>
                <a:spcPts val="600"/>
              </a:spcAft>
            </a:pPr>
            <a:r>
              <a:rPr lang="en-US" altLang="en-US" sz="2000" dirty="0">
                <a:latin typeface="Century Gothic" panose="020B0502020202020204" pitchFamily="34" charset="0"/>
              </a:rPr>
              <a:t>Pay bills authorized by the Board of Directors</a:t>
            </a:r>
          </a:p>
          <a:p>
            <a:pPr lvl="1">
              <a:spcAft>
                <a:spcPts val="600"/>
              </a:spcAft>
            </a:pPr>
            <a:r>
              <a:rPr lang="en-US" altLang="en-US" sz="2000" dirty="0">
                <a:latin typeface="Century Gothic" panose="020B0502020202020204" pitchFamily="34" charset="0"/>
              </a:rPr>
              <a:t>Keep an itemized account of receipts and disbursements</a:t>
            </a:r>
          </a:p>
          <a:p>
            <a:pPr lvl="1">
              <a:spcAft>
                <a:spcPts val="600"/>
              </a:spcAft>
            </a:pPr>
            <a:r>
              <a:rPr lang="en-US" altLang="en-US" sz="2000" dirty="0">
                <a:latin typeface="Century Gothic" panose="020B0502020202020204" pitchFamily="34" charset="0"/>
              </a:rPr>
              <a:t>Present a written report at business meetings of the Chapter and the Board of Directors</a:t>
            </a:r>
          </a:p>
          <a:p>
            <a:pPr lvl="1">
              <a:spcAft>
                <a:spcPts val="600"/>
              </a:spcAft>
            </a:pPr>
            <a:r>
              <a:rPr lang="en-US" altLang="en-US" sz="2000" dirty="0">
                <a:latin typeface="Century Gothic" panose="020B0502020202020204" pitchFamily="34" charset="0"/>
              </a:rPr>
              <a:t>Deliver audited records to her successor within thirty (30) days following expiration of her term. </a:t>
            </a:r>
          </a:p>
          <a:p>
            <a:r>
              <a:rPr lang="en-US" altLang="en-US" sz="2400" dirty="0">
                <a:latin typeface="Century Gothic" panose="020B0502020202020204" pitchFamily="34" charset="0"/>
              </a:rPr>
              <a:t>The Treasurer shall be a member of the Finance Committee</a:t>
            </a:r>
          </a:p>
          <a:p>
            <a:endParaRPr lang="en-US" altLang="en-US" sz="2400" dirty="0">
              <a:latin typeface="Century Gothic" panose="020B0502020202020204" pitchFamily="34" charset="0"/>
            </a:endParaRP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6858000" y="274638"/>
            <a:ext cx="2050257" cy="1366838"/>
          </a:xfrm>
          <a:prstGeom prst="rect">
            <a:avLst/>
          </a:prstGeom>
        </p:spPr>
      </p:pic>
    </p:spTree>
    <p:extLst>
      <p:ext uri="{BB962C8B-B14F-4D97-AF65-F5344CB8AC3E}">
        <p14:creationId xmlns:p14="http://schemas.microsoft.com/office/powerpoint/2010/main" val="2628735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President-Elect</a:t>
            </a:r>
          </a:p>
        </p:txBody>
      </p:sp>
      <p:sp>
        <p:nvSpPr>
          <p:cNvPr id="9219" name="Content Placeholder 2"/>
          <p:cNvSpPr>
            <a:spLocks noGrp="1"/>
          </p:cNvSpPr>
          <p:nvPr>
            <p:ph idx="1"/>
          </p:nvPr>
        </p:nvSpPr>
        <p:spPr>
          <a:xfrm>
            <a:off x="424070" y="1417638"/>
            <a:ext cx="8229600" cy="4393771"/>
          </a:xfrm>
        </p:spPr>
        <p:txBody>
          <a:bodyPr/>
          <a:lstStyle/>
          <a:p>
            <a:r>
              <a:rPr lang="en-US" altLang="en-US" sz="2400" dirty="0">
                <a:latin typeface="Century Gothic" panose="020B0502020202020204" pitchFamily="34" charset="0"/>
              </a:rPr>
              <a:t>This is an </a:t>
            </a:r>
            <a:r>
              <a:rPr lang="en-US" altLang="en-US" sz="2400" i="1" u="sng" dirty="0">
                <a:latin typeface="Century Gothic" panose="020B0502020202020204" pitchFamily="34" charset="0"/>
              </a:rPr>
              <a:t>optional</a:t>
            </a:r>
            <a:r>
              <a:rPr lang="en-US" altLang="en-US" sz="2400" dirty="0">
                <a:latin typeface="Century Gothic" panose="020B0502020202020204" pitchFamily="34" charset="0"/>
              </a:rPr>
              <a:t> Officer position for the Chapter depending on Chapter Standing Rules.</a:t>
            </a:r>
          </a:p>
          <a:p>
            <a:r>
              <a:rPr lang="en-US" altLang="en-US" sz="2400" dirty="0">
                <a:latin typeface="Century Gothic" panose="020B0502020202020204" pitchFamily="34" charset="0"/>
              </a:rPr>
              <a:t>The President-Elect shall </a:t>
            </a:r>
          </a:p>
          <a:p>
            <a:pPr lvl="1"/>
            <a:r>
              <a:rPr lang="en-US" altLang="en-US" sz="2000" dirty="0">
                <a:latin typeface="Century Gothic" panose="020B0502020202020204" pitchFamily="34" charset="0"/>
              </a:rPr>
              <a:t>attend all meetings of the Chapter Board of Directors</a:t>
            </a:r>
          </a:p>
          <a:p>
            <a:pPr lvl="1"/>
            <a:r>
              <a:rPr lang="en-US" altLang="en-US" sz="2000" dirty="0">
                <a:latin typeface="Century Gothic" panose="020B0502020202020204" pitchFamily="34" charset="0"/>
              </a:rPr>
              <a:t>acquaint herself with the duties of the President.</a:t>
            </a:r>
          </a:p>
          <a:p>
            <a:pPr lvl="1"/>
            <a:r>
              <a:rPr lang="en-US" altLang="en-US" sz="2000" dirty="0">
                <a:latin typeface="Century Gothic" panose="020B0502020202020204" pitchFamily="34" charset="0"/>
              </a:rPr>
              <a:t>shall perform such other duties as assigned to her by the President or the Board of Directors. </a:t>
            </a:r>
          </a:p>
          <a:p>
            <a:r>
              <a:rPr lang="en-US" altLang="en-US" sz="2400" dirty="0">
                <a:latin typeface="Century Gothic" panose="020B0502020202020204" pitchFamily="34" charset="0"/>
              </a:rPr>
              <a:t>The President-Elect does not serve as a member of the Nominating Committee. </a:t>
            </a:r>
          </a:p>
          <a:p>
            <a:endParaRPr lang="en-US" altLang="en-US" sz="2400" dirty="0">
              <a:latin typeface="Century Gothic" panose="020B0502020202020204" pitchFamily="34" charset="0"/>
            </a:endParaRP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5562600" y="4572000"/>
            <a:ext cx="2743200" cy="1193370"/>
          </a:xfrm>
          <a:prstGeom prst="rect">
            <a:avLst/>
          </a:prstGeom>
        </p:spPr>
      </p:pic>
    </p:spTree>
    <p:extLst>
      <p:ext uri="{BB962C8B-B14F-4D97-AF65-F5344CB8AC3E}">
        <p14:creationId xmlns:p14="http://schemas.microsoft.com/office/powerpoint/2010/main" val="478912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Directors </a:t>
            </a:r>
          </a:p>
        </p:txBody>
      </p:sp>
      <p:sp>
        <p:nvSpPr>
          <p:cNvPr id="9219" name="Content Placeholder 2"/>
          <p:cNvSpPr>
            <a:spLocks noGrp="1"/>
          </p:cNvSpPr>
          <p:nvPr>
            <p:ph idx="1"/>
          </p:nvPr>
        </p:nvSpPr>
        <p:spPr>
          <a:xfrm>
            <a:off x="457200" y="1600201"/>
            <a:ext cx="8229600" cy="3962400"/>
          </a:xfrm>
        </p:spPr>
        <p:txBody>
          <a:bodyPr/>
          <a:lstStyle/>
          <a:p>
            <a:r>
              <a:rPr lang="en-US" altLang="en-US" sz="2400" dirty="0">
                <a:latin typeface="Century Gothic" panose="020B0502020202020204" pitchFamily="34" charset="0"/>
              </a:rPr>
              <a:t>A minimum of two (2) Directors serve on each Chapter Board. </a:t>
            </a:r>
          </a:p>
          <a:p>
            <a:r>
              <a:rPr lang="en-US" altLang="en-US" sz="2400" dirty="0">
                <a:latin typeface="Century Gothic" panose="020B0502020202020204" pitchFamily="34" charset="0"/>
              </a:rPr>
              <a:t>Directors shall exercise general supervision and control over the business of the Chapter. </a:t>
            </a:r>
          </a:p>
          <a:p>
            <a:r>
              <a:rPr lang="en-US" altLang="en-US" sz="2400" dirty="0">
                <a:latin typeface="Century Gothic" panose="020B0502020202020204" pitchFamily="34" charset="0"/>
              </a:rPr>
              <a:t>Designate a depository for all Chapter funds and designate the third Officer authorized to countersign checks for withdrawal of funds from such depositories.</a:t>
            </a:r>
          </a:p>
          <a:p>
            <a:r>
              <a:rPr lang="en-US" altLang="en-US" sz="2400" dirty="0">
                <a:latin typeface="Century Gothic" panose="020B0502020202020204" pitchFamily="34" charset="0"/>
              </a:rPr>
              <a:t>Authorize payments for Chapter expenses incurred on approved budget items.</a:t>
            </a:r>
          </a:p>
          <a:p>
            <a:endParaRPr lang="en-US" altLang="en-US" sz="2400" dirty="0">
              <a:latin typeface="Century Gothic" panose="020B0502020202020204" pitchFamily="34" charset="0"/>
            </a:endParaRP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7137124" y="214106"/>
            <a:ext cx="1543050" cy="1419225"/>
          </a:xfrm>
          <a:prstGeom prst="rect">
            <a:avLst/>
          </a:prstGeom>
        </p:spPr>
      </p:pic>
    </p:spTree>
    <p:extLst>
      <p:ext uri="{BB962C8B-B14F-4D97-AF65-F5344CB8AC3E}">
        <p14:creationId xmlns:p14="http://schemas.microsoft.com/office/powerpoint/2010/main" val="2050766592"/>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Directors </a:t>
            </a:r>
          </a:p>
        </p:txBody>
      </p:sp>
      <p:sp>
        <p:nvSpPr>
          <p:cNvPr id="9219" name="Content Placeholder 2"/>
          <p:cNvSpPr>
            <a:spLocks noGrp="1"/>
          </p:cNvSpPr>
          <p:nvPr>
            <p:ph idx="1"/>
          </p:nvPr>
        </p:nvSpPr>
        <p:spPr>
          <a:xfrm>
            <a:off x="457200" y="1600201"/>
            <a:ext cx="8229600" cy="3962400"/>
          </a:xfrm>
        </p:spPr>
        <p:txBody>
          <a:bodyPr/>
          <a:lstStyle/>
          <a:p>
            <a:r>
              <a:rPr lang="en-US" altLang="en-US" sz="2400" dirty="0">
                <a:latin typeface="Century Gothic" panose="020B0502020202020204" pitchFamily="34" charset="0"/>
              </a:rPr>
              <a:t>Adopt the annual budget of the Chapter. </a:t>
            </a:r>
          </a:p>
          <a:p>
            <a:r>
              <a:rPr lang="en-US" altLang="en-US" sz="2400" dirty="0">
                <a:latin typeface="Century Gothic" panose="020B0502020202020204" pitchFamily="34" charset="0"/>
              </a:rPr>
              <a:t>Fill by ballot any vacancies occurring on the Board of Directors with the exception of the President and President-Elect. A vacancy in the office of Immediate Past President is not filled. </a:t>
            </a:r>
          </a:p>
          <a:p>
            <a:r>
              <a:rPr lang="en-US" altLang="en-US" sz="2400" dirty="0">
                <a:latin typeface="Century Gothic" panose="020B0502020202020204" pitchFamily="34" charset="0"/>
              </a:rPr>
              <a:t>Be authorized to create special committees.</a:t>
            </a:r>
          </a:p>
          <a:p>
            <a:r>
              <a:rPr lang="en-US" altLang="en-US" sz="2400" dirty="0">
                <a:latin typeface="Century Gothic" panose="020B0502020202020204" pitchFamily="34" charset="0"/>
              </a:rPr>
              <a:t>Shall present recommendations for action at regular Chapter meetings.</a:t>
            </a:r>
          </a:p>
          <a:p>
            <a:r>
              <a:rPr lang="en-US" altLang="en-US" sz="2400" dirty="0">
                <a:latin typeface="Century Gothic" panose="020B0502020202020204" pitchFamily="34" charset="0"/>
              </a:rPr>
              <a:t>Transact all other business of the Chapter not otherwise provided for. </a:t>
            </a: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7162800" y="274638"/>
            <a:ext cx="1628775" cy="1628775"/>
          </a:xfrm>
          <a:prstGeom prst="rect">
            <a:avLst/>
          </a:prstGeom>
        </p:spPr>
      </p:pic>
    </p:spTree>
    <p:extLst>
      <p:ext uri="{BB962C8B-B14F-4D97-AF65-F5344CB8AC3E}">
        <p14:creationId xmlns:p14="http://schemas.microsoft.com/office/powerpoint/2010/main" val="904298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28600" y="228600"/>
            <a:ext cx="7543800" cy="1600200"/>
          </a:xfrm>
        </p:spPr>
        <p:txBody>
          <a:bodyPr/>
          <a:lstStyle/>
          <a:p>
            <a:r>
              <a:rPr lang="en-US" altLang="en-US" dirty="0">
                <a:latin typeface="Century Gothic" panose="020B0502020202020204" pitchFamily="34" charset="0"/>
              </a:rPr>
              <a:t>NAWIC Chapter Leadership</a:t>
            </a:r>
          </a:p>
        </p:txBody>
      </p:sp>
      <p:sp>
        <p:nvSpPr>
          <p:cNvPr id="3075" name="Title 1"/>
          <p:cNvSpPr txBox="1">
            <a:spLocks/>
          </p:cNvSpPr>
          <p:nvPr/>
        </p:nvSpPr>
        <p:spPr bwMode="auto">
          <a:xfrm rot="19492191">
            <a:off x="521891" y="2763197"/>
            <a:ext cx="5112301" cy="277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4000" i="1" dirty="0">
                <a:latin typeface="Century Gothic" panose="020B0502020202020204" pitchFamily="34" charset="0"/>
              </a:rPr>
              <a:t>Chapter Officer Roles, Duties &amp; </a:t>
            </a:r>
          </a:p>
          <a:p>
            <a:pPr algn="ctr"/>
            <a:r>
              <a:rPr lang="en-US" altLang="en-US" sz="4000" i="1" dirty="0">
                <a:latin typeface="Century Gothic" panose="020B0502020202020204" pitchFamily="34" charset="0"/>
              </a:rPr>
              <a:t>Responsibilities</a:t>
            </a:r>
          </a:p>
        </p:txBody>
      </p:sp>
      <p:sp>
        <p:nvSpPr>
          <p:cNvPr id="4" name="Title 1"/>
          <p:cNvSpPr txBox="1">
            <a:spLocks/>
          </p:cNvSpPr>
          <p:nvPr/>
        </p:nvSpPr>
        <p:spPr bwMode="auto">
          <a:xfrm>
            <a:off x="5867400" y="4343400"/>
            <a:ext cx="3200400" cy="11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i="1" dirty="0">
                <a:latin typeface="Century Gothic" panose="020B0502020202020204" pitchFamily="34" charset="0"/>
              </a:rPr>
              <a:t>Leading an effective </a:t>
            </a:r>
          </a:p>
          <a:p>
            <a:pPr algn="ctr"/>
            <a:r>
              <a:rPr lang="en-US" altLang="en-US" i="1" dirty="0">
                <a:latin typeface="Century Gothic" panose="020B0502020202020204" pitchFamily="34" charset="0"/>
              </a:rPr>
              <a:t>NAWIC Chapter</a:t>
            </a:r>
          </a:p>
        </p:txBody>
      </p:sp>
      <p:pic>
        <p:nvPicPr>
          <p:cNvPr id="2" name="Picture 1"/>
          <p:cNvPicPr>
            <a:picLocks noChangeAspect="1"/>
          </p:cNvPicPr>
          <p:nvPr/>
        </p:nvPicPr>
        <p:blipFill>
          <a:blip r:embed="rId3"/>
          <a:stretch>
            <a:fillRect/>
          </a:stretch>
        </p:blipFill>
        <p:spPr>
          <a:xfrm>
            <a:off x="6103581" y="1676400"/>
            <a:ext cx="2847975" cy="1914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latin typeface="Century Gothic" panose="020B0502020202020204" pitchFamily="34" charset="0"/>
              </a:rPr>
              <a:t>Chapter Leadership – </a:t>
            </a:r>
            <a:r>
              <a:rPr lang="en-US" altLang="en-US" dirty="0">
                <a:solidFill>
                  <a:srgbClr val="FF0000"/>
                </a:solidFill>
                <a:latin typeface="Century Gothic" panose="020B0502020202020204" pitchFamily="34" charset="0"/>
              </a:rPr>
              <a:t>President</a:t>
            </a:r>
          </a:p>
        </p:txBody>
      </p:sp>
      <p:pic>
        <p:nvPicPr>
          <p:cNvPr id="2" name="Picture 1"/>
          <p:cNvPicPr>
            <a:picLocks noChangeAspect="1"/>
          </p:cNvPicPr>
          <p:nvPr/>
        </p:nvPicPr>
        <p:blipFill>
          <a:blip r:embed="rId4"/>
          <a:stretch>
            <a:fillRect/>
          </a:stretch>
        </p:blipFill>
        <p:spPr>
          <a:xfrm>
            <a:off x="6553200" y="914400"/>
            <a:ext cx="2362200" cy="1655264"/>
          </a:xfrm>
          <a:prstGeom prst="rect">
            <a:avLst/>
          </a:prstGeom>
        </p:spPr>
      </p:pic>
      <p:sp>
        <p:nvSpPr>
          <p:cNvPr id="9219" name="Content Placeholder 2"/>
          <p:cNvSpPr>
            <a:spLocks noGrp="1"/>
          </p:cNvSpPr>
          <p:nvPr>
            <p:ph idx="1"/>
          </p:nvPr>
        </p:nvSpPr>
        <p:spPr>
          <a:xfrm>
            <a:off x="457200" y="1600200"/>
            <a:ext cx="7971183" cy="4525963"/>
          </a:xfrm>
        </p:spPr>
        <p:txBody>
          <a:bodyPr/>
          <a:lstStyle/>
          <a:p>
            <a:r>
              <a:rPr lang="en-US" altLang="en-US" sz="2800" dirty="0">
                <a:latin typeface="Century Gothic" panose="020B0502020202020204" pitchFamily="34" charset="0"/>
              </a:rPr>
              <a:t>Lead the Chapter in staying </a:t>
            </a:r>
            <a:r>
              <a:rPr lang="en-US" altLang="en-US" sz="2800" dirty="0">
                <a:solidFill>
                  <a:srgbClr val="FF0000"/>
                </a:solidFill>
                <a:latin typeface="Century Gothic" panose="020B0502020202020204" pitchFamily="34" charset="0"/>
              </a:rPr>
              <a:t>true to the core purpose</a:t>
            </a:r>
            <a:r>
              <a:rPr lang="en-US" altLang="en-US" sz="2800" dirty="0">
                <a:latin typeface="Century Gothic" panose="020B0502020202020204" pitchFamily="34" charset="0"/>
              </a:rPr>
              <a:t> of NAWIC.</a:t>
            </a:r>
          </a:p>
          <a:p>
            <a:r>
              <a:rPr lang="en-US" altLang="en-US" sz="2800" dirty="0">
                <a:latin typeface="Century Gothic" panose="020B0502020202020204" pitchFamily="34" charset="0"/>
              </a:rPr>
              <a:t>Lead the Chapter by bringing value to members through educational programs, speakers and networking events that build knowledge and skill in the industry. </a:t>
            </a:r>
          </a:p>
          <a:p>
            <a:r>
              <a:rPr lang="en-US" altLang="en-US" sz="2800" dirty="0">
                <a:latin typeface="Century Gothic" panose="020B0502020202020204" pitchFamily="34" charset="0"/>
              </a:rPr>
              <a:t>Every leadership opportunity in NAWIC will build skills needed to move up the professional career ladder. </a:t>
            </a: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20695220">
            <a:off x="6694885" y="2997125"/>
            <a:ext cx="2133600" cy="1371600"/>
          </a:xfrm>
          <a:prstGeom prst="rect">
            <a:avLst/>
          </a:prstGeom>
        </p:spPr>
      </p:pic>
      <p:sp>
        <p:nvSpPr>
          <p:cNvPr id="9218" name="Title 1"/>
          <p:cNvSpPr>
            <a:spLocks noGrp="1"/>
          </p:cNvSpPr>
          <p:nvPr>
            <p:ph type="title"/>
          </p:nvPr>
        </p:nvSpPr>
        <p:spPr/>
        <p:txBody>
          <a:bodyPr/>
          <a:lstStyle/>
          <a:p>
            <a:r>
              <a:rPr lang="en-US" altLang="en-US" dirty="0">
                <a:latin typeface="Century Gothic" panose="020B0502020202020204" pitchFamily="34" charset="0"/>
              </a:rPr>
              <a:t>Duties of Chapter </a:t>
            </a:r>
            <a:r>
              <a:rPr lang="en-US" altLang="en-US" dirty="0">
                <a:solidFill>
                  <a:srgbClr val="FF0000"/>
                </a:solidFill>
                <a:latin typeface="Century Gothic" panose="020B0502020202020204" pitchFamily="34" charset="0"/>
              </a:rPr>
              <a:t>President</a:t>
            </a:r>
          </a:p>
        </p:txBody>
      </p:sp>
      <p:sp>
        <p:nvSpPr>
          <p:cNvPr id="9219" name="Content Placeholder 2"/>
          <p:cNvSpPr>
            <a:spLocks noGrp="1"/>
          </p:cNvSpPr>
          <p:nvPr>
            <p:ph idx="1"/>
          </p:nvPr>
        </p:nvSpPr>
        <p:spPr/>
        <p:txBody>
          <a:bodyPr/>
          <a:lstStyle/>
          <a:p>
            <a:r>
              <a:rPr lang="en-US" altLang="en-US" sz="2400" dirty="0">
                <a:latin typeface="Century Gothic" panose="020B0502020202020204" pitchFamily="34" charset="0"/>
              </a:rPr>
              <a:t>Preside at all meetings and serve as Chairwoman of the Board of Directors.</a:t>
            </a:r>
          </a:p>
          <a:p>
            <a:r>
              <a:rPr lang="en-US" altLang="en-US" sz="2400" dirty="0">
                <a:latin typeface="Century Gothic" panose="020B0502020202020204" pitchFamily="34" charset="0"/>
              </a:rPr>
              <a:t>Appoint members to all Standing and Special Committees (with exception of Nomination Committee).</a:t>
            </a:r>
          </a:p>
          <a:p>
            <a:r>
              <a:rPr lang="en-US" altLang="en-US" sz="2400" dirty="0">
                <a:latin typeface="Century Gothic" panose="020B0502020202020204" pitchFamily="34" charset="0"/>
              </a:rPr>
              <a:t>One of three officers authorized to</a:t>
            </a:r>
          </a:p>
          <a:p>
            <a:pPr marL="0" indent="347663">
              <a:buNone/>
            </a:pPr>
            <a:r>
              <a:rPr lang="en-US" altLang="en-US" sz="2400" dirty="0">
                <a:latin typeface="Century Gothic" panose="020B0502020202020204" pitchFamily="34" charset="0"/>
              </a:rPr>
              <a:t>countersign all checks. </a:t>
            </a:r>
          </a:p>
          <a:p>
            <a:r>
              <a:rPr lang="en-US" altLang="en-US" sz="2400" dirty="0">
                <a:latin typeface="Century Gothic" panose="020B0502020202020204" pitchFamily="34" charset="0"/>
              </a:rPr>
              <a:t>Timely manner preparing and filing necessary documents to protect Chapter’s non-profit status for the fiscal year in which she serves. </a:t>
            </a:r>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spTree>
    <p:extLst>
      <p:ext uri="{BB962C8B-B14F-4D97-AF65-F5344CB8AC3E}">
        <p14:creationId xmlns:p14="http://schemas.microsoft.com/office/powerpoint/2010/main" val="3393608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latin typeface="Century Gothic" panose="020B0502020202020204" pitchFamily="34" charset="0"/>
              </a:rPr>
              <a:t>Chapter </a:t>
            </a:r>
            <a:r>
              <a:rPr lang="en-US" altLang="en-US" dirty="0">
                <a:solidFill>
                  <a:srgbClr val="FF0000"/>
                </a:solidFill>
                <a:latin typeface="Century Gothic" panose="020B0502020202020204" pitchFamily="34" charset="0"/>
              </a:rPr>
              <a:t>President</a:t>
            </a:r>
            <a:r>
              <a:rPr lang="en-US" altLang="en-US" dirty="0">
                <a:latin typeface="Century Gothic" panose="020B0502020202020204" pitchFamily="34" charset="0"/>
              </a:rPr>
              <a:t> Role</a:t>
            </a:r>
          </a:p>
        </p:txBody>
      </p:sp>
      <p:sp>
        <p:nvSpPr>
          <p:cNvPr id="9219" name="Content Placeholder 2"/>
          <p:cNvSpPr>
            <a:spLocks noGrp="1"/>
          </p:cNvSpPr>
          <p:nvPr>
            <p:ph idx="1"/>
          </p:nvPr>
        </p:nvSpPr>
        <p:spPr>
          <a:xfrm>
            <a:off x="457200" y="1600200"/>
            <a:ext cx="8229600" cy="4648200"/>
          </a:xfrm>
        </p:spPr>
        <p:txBody>
          <a:bodyPr/>
          <a:lstStyle/>
          <a:p>
            <a:r>
              <a:rPr lang="en-US" altLang="en-US" sz="2400" dirty="0">
                <a:latin typeface="Century Gothic" panose="020B0502020202020204" pitchFamily="34" charset="0"/>
              </a:rPr>
              <a:t>Effective Chairwoman at all meetings will require advance preparation of meeting agendas and scripts. </a:t>
            </a:r>
          </a:p>
          <a:p>
            <a:r>
              <a:rPr lang="en-US" altLang="en-US" sz="2400" dirty="0">
                <a:latin typeface="Century Gothic" panose="020B0502020202020204" pitchFamily="34" charset="0"/>
              </a:rPr>
              <a:t>Knowledge of NAWIC’s Operations Manual with:</a:t>
            </a:r>
          </a:p>
          <a:p>
            <a:pPr lvl="1"/>
            <a:r>
              <a:rPr lang="en-US" altLang="en-US" sz="1800" dirty="0">
                <a:latin typeface="Century Gothic" panose="020B0502020202020204" pitchFamily="34" charset="0"/>
              </a:rPr>
              <a:t>Bylaws</a:t>
            </a:r>
          </a:p>
          <a:p>
            <a:pPr lvl="1"/>
            <a:r>
              <a:rPr lang="en-US" altLang="en-US" sz="1800" dirty="0">
                <a:latin typeface="Century Gothic" panose="020B0502020202020204" pitchFamily="34" charset="0"/>
              </a:rPr>
              <a:t>Standing Rules</a:t>
            </a:r>
          </a:p>
          <a:p>
            <a:pPr lvl="1"/>
            <a:r>
              <a:rPr lang="en-US" altLang="en-US" sz="1800" dirty="0">
                <a:latin typeface="Century Gothic" panose="020B0502020202020204" pitchFamily="34" charset="0"/>
              </a:rPr>
              <a:t>Policies and Procedures</a:t>
            </a:r>
          </a:p>
          <a:p>
            <a:r>
              <a:rPr lang="en-US" altLang="en-US" sz="2400" dirty="0">
                <a:latin typeface="Century Gothic" panose="020B0502020202020204" pitchFamily="34" charset="0"/>
              </a:rPr>
              <a:t>Effective communicator with your:</a:t>
            </a:r>
          </a:p>
          <a:p>
            <a:pPr lvl="1"/>
            <a:r>
              <a:rPr lang="en-US" altLang="en-US" sz="1800" dirty="0">
                <a:latin typeface="Century Gothic" panose="020B0502020202020204" pitchFamily="34" charset="0"/>
              </a:rPr>
              <a:t>Chapter Members</a:t>
            </a:r>
          </a:p>
          <a:p>
            <a:pPr lvl="1"/>
            <a:r>
              <a:rPr lang="en-US" altLang="en-US" sz="1800" dirty="0">
                <a:latin typeface="Century Gothic" panose="020B0502020202020204" pitchFamily="34" charset="0"/>
              </a:rPr>
              <a:t>Board Members</a:t>
            </a:r>
          </a:p>
          <a:p>
            <a:pPr lvl="1"/>
            <a:r>
              <a:rPr lang="en-US" altLang="en-US" sz="1800" dirty="0">
                <a:latin typeface="Century Gothic" panose="020B0502020202020204" pitchFamily="34" charset="0"/>
              </a:rPr>
              <a:t>Committee Chairs AND </a:t>
            </a:r>
          </a:p>
          <a:p>
            <a:pPr lvl="1"/>
            <a:r>
              <a:rPr lang="en-US" altLang="en-US" sz="1800" dirty="0">
                <a:latin typeface="Century Gothic" panose="020B0502020202020204" pitchFamily="34" charset="0"/>
              </a:rPr>
              <a:t>Your Regional Director.  </a:t>
            </a: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4"/>
          <a:stretch>
            <a:fillRect/>
          </a:stretch>
        </p:blipFill>
        <p:spPr>
          <a:xfrm>
            <a:off x="5867400" y="4724400"/>
            <a:ext cx="3048000" cy="1143000"/>
          </a:xfrm>
          <a:prstGeom prst="rect">
            <a:avLst/>
          </a:prstGeom>
        </p:spPr>
      </p:pic>
    </p:spTree>
    <p:extLst>
      <p:ext uri="{BB962C8B-B14F-4D97-AF65-F5344CB8AC3E}">
        <p14:creationId xmlns:p14="http://schemas.microsoft.com/office/powerpoint/2010/main" val="2544536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808038"/>
          </a:xfrm>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The Board of Directors</a:t>
            </a:r>
            <a:br>
              <a:rPr lang="en-US" altLang="en-US" dirty="0">
                <a:latin typeface="Century Gothic" panose="020B0502020202020204" pitchFamily="34" charset="0"/>
              </a:rPr>
            </a:br>
            <a:endParaRPr lang="en-US" altLang="en-US" dirty="0">
              <a:latin typeface="Century Gothic" panose="020B0502020202020204" pitchFamily="34" charset="0"/>
            </a:endParaRPr>
          </a:p>
        </p:txBody>
      </p:sp>
      <p:sp>
        <p:nvSpPr>
          <p:cNvPr id="9219" name="Content Placeholder 2"/>
          <p:cNvSpPr>
            <a:spLocks noGrp="1"/>
          </p:cNvSpPr>
          <p:nvPr>
            <p:ph idx="1"/>
          </p:nvPr>
        </p:nvSpPr>
        <p:spPr/>
        <p:txBody>
          <a:bodyPr/>
          <a:lstStyle/>
          <a:p>
            <a:pPr marL="0" indent="0" algn="ctr">
              <a:buNone/>
            </a:pPr>
            <a:r>
              <a:rPr lang="en-US" altLang="en-US" dirty="0">
                <a:latin typeface="Century Gothic" panose="020B0502020202020204" pitchFamily="34" charset="0"/>
              </a:rPr>
              <a:t>Legal Responsibilities</a:t>
            </a:r>
          </a:p>
          <a:p>
            <a:pPr>
              <a:spcAft>
                <a:spcPts val="600"/>
              </a:spcAft>
            </a:pPr>
            <a:r>
              <a:rPr lang="en-US" altLang="en-US" sz="2400" dirty="0">
                <a:latin typeface="Century Gothic" panose="020B0502020202020204" pitchFamily="34" charset="0"/>
              </a:rPr>
              <a:t>To be informed (Duty of Care)</a:t>
            </a:r>
          </a:p>
          <a:p>
            <a:pPr>
              <a:spcAft>
                <a:spcPts val="600"/>
              </a:spcAft>
            </a:pPr>
            <a:r>
              <a:rPr lang="en-US" altLang="en-US" sz="2400" dirty="0">
                <a:latin typeface="Century Gothic" panose="020B0502020202020204" pitchFamily="34" charset="0"/>
              </a:rPr>
              <a:t>To be loyal to the Association (Duty of Loyalty)</a:t>
            </a:r>
          </a:p>
          <a:p>
            <a:pPr>
              <a:spcAft>
                <a:spcPts val="600"/>
              </a:spcAft>
            </a:pPr>
            <a:r>
              <a:rPr lang="en-US" altLang="en-US" sz="2400" dirty="0">
                <a:latin typeface="Century Gothic" panose="020B0502020202020204" pitchFamily="34" charset="0"/>
              </a:rPr>
              <a:t>To be dutiful (Duty of Obedience)</a:t>
            </a:r>
          </a:p>
          <a:p>
            <a:pPr>
              <a:spcAft>
                <a:spcPts val="600"/>
              </a:spcAft>
            </a:pPr>
            <a:r>
              <a:rPr lang="en-US" altLang="en-US" sz="2400" dirty="0">
                <a:latin typeface="Century Gothic" panose="020B0502020202020204" pitchFamily="34" charset="0"/>
              </a:rPr>
              <a:t>To attend meetings and participate</a:t>
            </a:r>
          </a:p>
          <a:p>
            <a:pPr>
              <a:spcAft>
                <a:spcPts val="600"/>
              </a:spcAft>
            </a:pPr>
            <a:r>
              <a:rPr lang="en-US" altLang="en-US" sz="2400" dirty="0">
                <a:latin typeface="Century Gothic" panose="020B0502020202020204" pitchFamily="34" charset="0"/>
              </a:rPr>
              <a:t>To not misstate NAWIC’s positions</a:t>
            </a:r>
          </a:p>
          <a:p>
            <a:pPr>
              <a:spcAft>
                <a:spcPts val="600"/>
              </a:spcAft>
            </a:pPr>
            <a:r>
              <a:rPr lang="en-US" altLang="en-US" sz="2400" dirty="0">
                <a:latin typeface="Century Gothic" panose="020B0502020202020204" pitchFamily="34" charset="0"/>
              </a:rPr>
              <a:t>To keep confidences</a:t>
            </a:r>
          </a:p>
          <a:p>
            <a:pPr>
              <a:spcAft>
                <a:spcPts val="600"/>
              </a:spcAft>
            </a:pPr>
            <a:r>
              <a:rPr lang="en-US" altLang="en-US" sz="2400" dirty="0">
                <a:latin typeface="Century Gothic" panose="020B0502020202020204" pitchFamily="34" charset="0"/>
              </a:rPr>
              <a:t>To exercise your best judgement</a:t>
            </a: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4"/>
          <a:stretch>
            <a:fillRect/>
          </a:stretch>
        </p:blipFill>
        <p:spPr>
          <a:xfrm>
            <a:off x="6172200" y="3863181"/>
            <a:ext cx="2628900" cy="1733550"/>
          </a:xfrm>
          <a:prstGeom prst="rect">
            <a:avLst/>
          </a:prstGeom>
        </p:spPr>
      </p:pic>
    </p:spTree>
    <p:extLst>
      <p:ext uri="{BB962C8B-B14F-4D97-AF65-F5344CB8AC3E}">
        <p14:creationId xmlns:p14="http://schemas.microsoft.com/office/powerpoint/2010/main" val="4257880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latin typeface="Century Gothic" panose="020B0502020202020204" pitchFamily="34" charset="0"/>
              </a:rPr>
              <a:t> </a:t>
            </a:r>
            <a:r>
              <a:rPr lang="en-US" altLang="en-US" sz="4000" dirty="0">
                <a:solidFill>
                  <a:srgbClr val="FF0000"/>
                </a:solidFill>
                <a:latin typeface="Century Gothic" panose="020B0502020202020204" pitchFamily="34" charset="0"/>
              </a:rPr>
              <a:t>Vice President</a:t>
            </a:r>
          </a:p>
        </p:txBody>
      </p:sp>
      <p:sp>
        <p:nvSpPr>
          <p:cNvPr id="9219" name="Content Placeholder 2"/>
          <p:cNvSpPr>
            <a:spLocks noGrp="1"/>
          </p:cNvSpPr>
          <p:nvPr>
            <p:ph idx="1"/>
          </p:nvPr>
        </p:nvSpPr>
        <p:spPr>
          <a:xfrm>
            <a:off x="457200" y="1600201"/>
            <a:ext cx="8229600" cy="3962400"/>
          </a:xfrm>
        </p:spPr>
        <p:txBody>
          <a:bodyPr/>
          <a:lstStyle/>
          <a:p>
            <a:r>
              <a:rPr lang="en-US" altLang="en-US" sz="2400" dirty="0">
                <a:latin typeface="Century Gothic" panose="020B0502020202020204" pitchFamily="34" charset="0"/>
              </a:rPr>
              <a:t>The Vice President shall perform the duties of the President in her absence and to the office of President if that office becomes vacant. </a:t>
            </a:r>
          </a:p>
          <a:p>
            <a:r>
              <a:rPr lang="en-US" altLang="en-US" sz="2400" dirty="0">
                <a:latin typeface="Century Gothic" panose="020B0502020202020204" pitchFamily="34" charset="0"/>
              </a:rPr>
              <a:t>Many chapters utilize the Vice President as the final step in the leadership ladder for the office of President. (Leadership Succession Planning). </a:t>
            </a:r>
          </a:p>
          <a:p>
            <a:r>
              <a:rPr lang="en-US" altLang="en-US" sz="2400" dirty="0">
                <a:latin typeface="Century Gothic" panose="020B0502020202020204" pitchFamily="34" charset="0"/>
              </a:rPr>
              <a:t>If you are the Vice President serving in this capacity, utilize the year to plan for your term as President. </a:t>
            </a:r>
          </a:p>
          <a:p>
            <a:r>
              <a:rPr lang="en-US" altLang="en-US" sz="2400" dirty="0">
                <a:latin typeface="Century Gothic" panose="020B0502020202020204" pitchFamily="34" charset="0"/>
              </a:rPr>
              <a:t>Optional point of discussion – serve as Chapter Committee Coordinator (same as National). </a:t>
            </a:r>
          </a:p>
          <a:p>
            <a:pPr marL="0" indent="0">
              <a:buNone/>
            </a:pPr>
            <a:endParaRPr lang="en-US" altLang="en-US" sz="2400" dirty="0">
              <a:latin typeface="Century Gothic" panose="020B0502020202020204" pitchFamily="34" charset="0"/>
            </a:endParaRP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7010400" y="264699"/>
            <a:ext cx="1885950" cy="1133061"/>
          </a:xfrm>
          <a:prstGeom prst="rect">
            <a:avLst/>
          </a:prstGeom>
        </p:spPr>
      </p:pic>
    </p:spTree>
    <p:extLst>
      <p:ext uri="{BB962C8B-B14F-4D97-AF65-F5344CB8AC3E}">
        <p14:creationId xmlns:p14="http://schemas.microsoft.com/office/powerpoint/2010/main" val="9556833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Recording Secretary</a:t>
            </a:r>
          </a:p>
        </p:txBody>
      </p:sp>
      <p:sp>
        <p:nvSpPr>
          <p:cNvPr id="9219" name="Content Placeholder 2"/>
          <p:cNvSpPr>
            <a:spLocks noGrp="1"/>
          </p:cNvSpPr>
          <p:nvPr>
            <p:ph idx="1"/>
          </p:nvPr>
        </p:nvSpPr>
        <p:spPr>
          <a:xfrm>
            <a:off x="457200" y="1600201"/>
            <a:ext cx="8229600" cy="3962400"/>
          </a:xfrm>
        </p:spPr>
        <p:txBody>
          <a:bodyPr/>
          <a:lstStyle/>
          <a:p>
            <a:r>
              <a:rPr lang="en-US" altLang="en-US" sz="2200" dirty="0">
                <a:latin typeface="Century Gothic" panose="020B0502020202020204" pitchFamily="34" charset="0"/>
              </a:rPr>
              <a:t>Responsible for the permanent records of the Chapter including minutes of all regular and special meetings of the Chapter and the Board of Directors.</a:t>
            </a:r>
          </a:p>
          <a:p>
            <a:r>
              <a:rPr lang="en-US" altLang="en-US" sz="2200" dirty="0">
                <a:latin typeface="Century Gothic" panose="020B0502020202020204" pitchFamily="34" charset="0"/>
              </a:rPr>
              <a:t>The Secretary will take accurate record of the business conducted, prepare the minutes, send them to the Chapter President (and audit committee if stated in chapter policy) for review. </a:t>
            </a:r>
          </a:p>
          <a:p>
            <a:r>
              <a:rPr lang="en-US" altLang="en-US" sz="2200" dirty="0">
                <a:latin typeface="Century Gothic" panose="020B0502020202020204" pitchFamily="34" charset="0"/>
              </a:rPr>
              <a:t>Reviewed and audited minutes are approved at the next Board or Membership meeting as applicable. </a:t>
            </a:r>
          </a:p>
          <a:p>
            <a:pPr marL="0" indent="0">
              <a:buNone/>
            </a:pPr>
            <a:r>
              <a:rPr lang="en-US" altLang="en-US" sz="2400" dirty="0">
                <a:latin typeface="Century Gothic" panose="020B0502020202020204" pitchFamily="34" charset="0"/>
              </a:rPr>
              <a:t> </a:t>
            </a: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3200400" y="4800600"/>
            <a:ext cx="2895600" cy="1143000"/>
          </a:xfrm>
          <a:prstGeom prst="rect">
            <a:avLst/>
          </a:prstGeom>
        </p:spPr>
      </p:pic>
    </p:spTree>
    <p:extLst>
      <p:ext uri="{BB962C8B-B14F-4D97-AF65-F5344CB8AC3E}">
        <p14:creationId xmlns:p14="http://schemas.microsoft.com/office/powerpoint/2010/main" val="2568092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4000" dirty="0">
                <a:latin typeface="Century Gothic" panose="020B0502020202020204" pitchFamily="34" charset="0"/>
              </a:rPr>
              <a:t>Chapter Leadership -</a:t>
            </a:r>
            <a:br>
              <a:rPr lang="en-US" altLang="en-US" sz="4000" dirty="0">
                <a:latin typeface="Century Gothic" panose="020B0502020202020204" pitchFamily="34" charset="0"/>
              </a:rPr>
            </a:br>
            <a:r>
              <a:rPr lang="en-US" altLang="en-US" sz="4000" dirty="0">
                <a:solidFill>
                  <a:srgbClr val="FF0000"/>
                </a:solidFill>
                <a:latin typeface="Century Gothic" panose="020B0502020202020204" pitchFamily="34" charset="0"/>
              </a:rPr>
              <a:t>Corresponding Secretary</a:t>
            </a:r>
          </a:p>
        </p:txBody>
      </p:sp>
      <p:sp>
        <p:nvSpPr>
          <p:cNvPr id="9219" name="Content Placeholder 2"/>
          <p:cNvSpPr>
            <a:spLocks noGrp="1"/>
          </p:cNvSpPr>
          <p:nvPr>
            <p:ph idx="1"/>
          </p:nvPr>
        </p:nvSpPr>
        <p:spPr>
          <a:xfrm>
            <a:off x="457200" y="1600201"/>
            <a:ext cx="8229600" cy="3962400"/>
          </a:xfrm>
        </p:spPr>
        <p:txBody>
          <a:bodyPr/>
          <a:lstStyle/>
          <a:p>
            <a:r>
              <a:rPr lang="en-US" altLang="en-US" sz="2400" dirty="0">
                <a:latin typeface="Century Gothic" panose="020B0502020202020204" pitchFamily="34" charset="0"/>
              </a:rPr>
              <a:t>This is an </a:t>
            </a:r>
            <a:r>
              <a:rPr lang="en-US" altLang="en-US" sz="2400" i="1" u="sng" dirty="0">
                <a:latin typeface="Century Gothic" panose="020B0502020202020204" pitchFamily="34" charset="0"/>
              </a:rPr>
              <a:t>optional</a:t>
            </a:r>
            <a:r>
              <a:rPr lang="en-US" altLang="en-US" sz="2400" dirty="0">
                <a:latin typeface="Century Gothic" panose="020B0502020202020204" pitchFamily="34" charset="0"/>
              </a:rPr>
              <a:t> Officer position depending on Chapter Standing Rules. </a:t>
            </a:r>
          </a:p>
          <a:p>
            <a:r>
              <a:rPr lang="en-US" altLang="en-US" sz="2400" dirty="0">
                <a:latin typeface="Century Gothic" panose="020B0502020202020204" pitchFamily="34" charset="0"/>
              </a:rPr>
              <a:t>The Corresponding Secretary shall be responsible for all correspondence of the Chapter.</a:t>
            </a:r>
          </a:p>
          <a:p>
            <a:r>
              <a:rPr lang="en-US" altLang="en-US" sz="2400" dirty="0">
                <a:latin typeface="Century Gothic" panose="020B0502020202020204" pitchFamily="34" charset="0"/>
              </a:rPr>
              <a:t>The Recording Secretary assumes the responsibilities and duties if the Chapter does not have a Corresponding Secretary. </a:t>
            </a:r>
          </a:p>
          <a:p>
            <a:pPr marL="0" indent="0">
              <a:buNone/>
            </a:pPr>
            <a:endParaRPr lang="en-US" altLang="en-US" sz="2400"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a:p>
            <a:pPr lvl="1"/>
            <a:endParaRPr lang="en-US" altLang="en-US"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5715000" y="4332979"/>
            <a:ext cx="2276475" cy="1428750"/>
          </a:xfrm>
          <a:prstGeom prst="rect">
            <a:avLst/>
          </a:prstGeom>
        </p:spPr>
      </p:pic>
    </p:spTree>
    <p:extLst>
      <p:ext uri="{BB962C8B-B14F-4D97-AF65-F5344CB8AC3E}">
        <p14:creationId xmlns:p14="http://schemas.microsoft.com/office/powerpoint/2010/main" val="651544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309</TotalTime>
  <Words>1056</Words>
  <Application>Microsoft Office PowerPoint</Application>
  <PresentationFormat>On-screen Show (4:3)</PresentationFormat>
  <Paragraphs>126</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Office Theme</vt:lpstr>
      <vt:lpstr>NAWIC CHAPTER LEADERSHIP DUTIES, ROLES &amp; RESPONSIBILITIES</vt:lpstr>
      <vt:lpstr>NAWIC Chapter Leadership</vt:lpstr>
      <vt:lpstr>Chapter Leadership – President</vt:lpstr>
      <vt:lpstr>Duties of Chapter President</vt:lpstr>
      <vt:lpstr>Chapter President Role</vt:lpstr>
      <vt:lpstr>Chapter Leadership - The Board of Directors </vt:lpstr>
      <vt:lpstr>Chapter Leadership -  Vice President</vt:lpstr>
      <vt:lpstr>Chapter Leadership - Recording Secretary</vt:lpstr>
      <vt:lpstr>Chapter Leadership - Corresponding Secretary</vt:lpstr>
      <vt:lpstr>Chapter Leadership - Treasurer</vt:lpstr>
      <vt:lpstr>Chapter Leadership - President-Elect</vt:lpstr>
      <vt:lpstr>Chapter Leadership - Directors </vt:lpstr>
      <vt:lpstr>Chapter Leadership - Directors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Pierce</dc:creator>
  <cp:lastModifiedBy>Riki F. Lovejoy</cp:lastModifiedBy>
  <cp:revision>40</cp:revision>
  <dcterms:created xsi:type="dcterms:W3CDTF">2013-01-11T18:02:28Z</dcterms:created>
  <dcterms:modified xsi:type="dcterms:W3CDTF">2017-06-12T22:36:22Z</dcterms:modified>
</cp:coreProperties>
</file>